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60" r:id="rId5"/>
    <p:sldId id="295" r:id="rId6"/>
    <p:sldId id="261" r:id="rId7"/>
    <p:sldId id="262" r:id="rId8"/>
    <p:sldId id="298" r:id="rId9"/>
    <p:sldId id="263" r:id="rId10"/>
    <p:sldId id="264" r:id="rId11"/>
    <p:sldId id="265" r:id="rId12"/>
    <p:sldId id="296" r:id="rId13"/>
    <p:sldId id="266" r:id="rId14"/>
    <p:sldId id="267" r:id="rId15"/>
    <p:sldId id="268" r:id="rId16"/>
    <p:sldId id="29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91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9" r:id="rId39"/>
    <p:sldId id="290" r:id="rId40"/>
    <p:sldId id="289" r:id="rId41"/>
    <p:sldId id="292" r:id="rId42"/>
    <p:sldId id="293" r:id="rId43"/>
    <p:sldId id="294" r:id="rId44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787"/>
    <p:restoredTop sz="90929"/>
  </p:normalViewPr>
  <p:slideViewPr>
    <p:cSldViewPr>
      <p:cViewPr varScale="1">
        <p:scale>
          <a:sx n="66" d="100"/>
          <a:sy n="66" d="100"/>
        </p:scale>
        <p:origin x="-1272" y="-1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22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469A49-E8FD-49E9-82E2-18A97729A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ChangeArrowheads="1" noTextEdit="1"/>
          </p:cNvSpPr>
          <p:nvPr>
            <p:ph type="sldImg"/>
          </p:nvPr>
        </p:nvSpPr>
        <p:spPr bwMode="auto">
          <a:xfrm>
            <a:off x="0" y="0"/>
            <a:ext cx="360045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503238" y="4316413"/>
            <a:ext cx="5856287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46083" name="Rectangle 1026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529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632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734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837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939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041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144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246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349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451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47107" name="Rectangle 1026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553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656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758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861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6963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065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168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270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373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475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48131" name="Rectangle 1026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577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680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782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885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7987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8089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81923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4915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0179" name="Rectangle 1027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1203" name="Rectangle 1026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222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325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-600075" y="0"/>
            <a:ext cx="4800600" cy="3600450"/>
          </a:xfrm>
          <a:ln/>
        </p:spPr>
      </p:sp>
      <p:sp>
        <p:nvSpPr>
          <p:cNvPr id="5427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503238" y="4316413"/>
            <a:ext cx="5856287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4413" cy="9363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9363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4213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5715000"/>
            <a:ext cx="4495800" cy="3648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2413" cy="114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2413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1000"/>
        </a:lnSpc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18" charset="0"/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1000"/>
        </a:lnSpc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18" charset="0"/>
        <a:defRPr sz="4400">
          <a:solidFill>
            <a:srgbClr val="FF0000"/>
          </a:solidFill>
          <a:latin typeface="Times New Roman" pitchFamily="18" charset="0"/>
          <a:ea typeface="Gothic" charset="0"/>
          <a:cs typeface="Gothic" charset="0"/>
        </a:defRPr>
      </a:lvl2pPr>
      <a:lvl3pPr algn="ctr" defTabSz="457200" rtl="0" eaLnBrk="0" fontAlgn="base" hangingPunct="0">
        <a:lnSpc>
          <a:spcPct val="91000"/>
        </a:lnSpc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18" charset="0"/>
        <a:defRPr sz="4400">
          <a:solidFill>
            <a:srgbClr val="FF0000"/>
          </a:solidFill>
          <a:latin typeface="Times New Roman" pitchFamily="18" charset="0"/>
          <a:ea typeface="Gothic" charset="0"/>
          <a:cs typeface="Gothic" charset="0"/>
        </a:defRPr>
      </a:lvl3pPr>
      <a:lvl4pPr algn="ctr" defTabSz="457200" rtl="0" eaLnBrk="0" fontAlgn="base" hangingPunct="0">
        <a:lnSpc>
          <a:spcPct val="91000"/>
        </a:lnSpc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18" charset="0"/>
        <a:defRPr sz="4400">
          <a:solidFill>
            <a:srgbClr val="FF0000"/>
          </a:solidFill>
          <a:latin typeface="Times New Roman" pitchFamily="18" charset="0"/>
          <a:ea typeface="Gothic" charset="0"/>
          <a:cs typeface="Gothic" charset="0"/>
        </a:defRPr>
      </a:lvl4pPr>
      <a:lvl5pPr algn="ctr" defTabSz="457200" rtl="0" eaLnBrk="0" fontAlgn="base" hangingPunct="0">
        <a:lnSpc>
          <a:spcPct val="91000"/>
        </a:lnSpc>
        <a:spcBef>
          <a:spcPct val="0"/>
        </a:spcBef>
        <a:spcAft>
          <a:spcPct val="0"/>
        </a:spcAft>
        <a:buClr>
          <a:srgbClr val="FF0000"/>
        </a:buClr>
        <a:buSzPct val="100000"/>
        <a:buFont typeface="Times New Roman" pitchFamily="18" charset="0"/>
        <a:defRPr sz="4400">
          <a:solidFill>
            <a:srgbClr val="FF0000"/>
          </a:solidFill>
          <a:latin typeface="Times New Roman" pitchFamily="18" charset="0"/>
          <a:ea typeface="Gothic" charset="0"/>
          <a:cs typeface="Gothic" charset="0"/>
        </a:defRPr>
      </a:lvl5pPr>
      <a:lvl6pPr marL="1536700" indent="-2159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8" charset="0"/>
          <a:ea typeface="Gothic" charset="0"/>
          <a:cs typeface="Gothic" charset="0"/>
        </a:defRPr>
      </a:lvl6pPr>
      <a:lvl7pPr marL="1993900" indent="-2159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8" charset="0"/>
          <a:ea typeface="Gothic" charset="0"/>
          <a:cs typeface="Gothic" charset="0"/>
        </a:defRPr>
      </a:lvl7pPr>
      <a:lvl8pPr marL="2451100" indent="-2159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8" charset="0"/>
          <a:ea typeface="Gothic" charset="0"/>
          <a:cs typeface="Gothic" charset="0"/>
        </a:defRPr>
      </a:lvl8pPr>
      <a:lvl9pPr marL="2908300" indent="-215900" algn="l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4400">
          <a:solidFill>
            <a:srgbClr val="000000"/>
          </a:solidFill>
          <a:latin typeface="Times New Roman" pitchFamily="18" charset="0"/>
          <a:ea typeface="Gothic" charset="0"/>
          <a:cs typeface="Gothic" charset="0"/>
        </a:defRPr>
      </a:lvl9pPr>
    </p:titleStyle>
    <p:bodyStyle>
      <a:lvl1pPr marL="608013" indent="-608013" algn="l" defTabSz="457200" rtl="0" eaLnBrk="0" fontAlgn="base" hangingPunct="0">
        <a:lnSpc>
          <a:spcPct val="91000"/>
        </a:lnSpc>
        <a:spcBef>
          <a:spcPts val="600"/>
        </a:spcBef>
        <a:spcAft>
          <a:spcPct val="0"/>
        </a:spcAft>
        <a:buClr>
          <a:srgbClr val="3333CC"/>
        </a:buClr>
        <a:buSzPct val="100000"/>
        <a:buFont typeface="StarSymbol" charset="0"/>
        <a:buAutoNum type="alphaLcParenR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989013" indent="-531813" algn="l" defTabSz="457200" rtl="0" eaLnBrk="0" fontAlgn="base" hangingPunct="0">
        <a:lnSpc>
          <a:spcPct val="91000"/>
        </a:lnSpc>
        <a:spcBef>
          <a:spcPts val="7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371600" indent="-457200" algn="l" defTabSz="457200" rtl="0" eaLnBrk="0" fontAlgn="base" hangingPunct="0">
        <a:lnSpc>
          <a:spcPct val="91000"/>
        </a:lnSpc>
        <a:spcBef>
          <a:spcPts val="6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51013" indent="-379413" algn="l" defTabSz="457200" rtl="0" eaLnBrk="0" fontAlgn="base" hangingPunct="0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208213" indent="-379413" algn="l" defTabSz="457200" rtl="0" eaLnBrk="0" fontAlgn="base" hangingPunct="0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65413" indent="-379413" algn="l" defTabSz="457200" rtl="0" fontAlgn="base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122613" indent="-379413" algn="l" defTabSz="457200" rtl="0" fontAlgn="base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79813" indent="-379413" algn="l" defTabSz="457200" rtl="0" fontAlgn="base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4037013" indent="-379413" algn="l" defTabSz="457200" rtl="0" fontAlgn="base">
        <a:lnSpc>
          <a:spcPct val="91000"/>
        </a:lnSpc>
        <a:spcBef>
          <a:spcPts val="500"/>
        </a:spcBef>
        <a:spcAft>
          <a:spcPct val="0"/>
        </a:spcAft>
        <a:buClr>
          <a:srgbClr val="3333CC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Congestion Control Algorithms</a:t>
            </a:r>
          </a:p>
        </p:txBody>
      </p:sp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379413" y="1447800"/>
            <a:ext cx="8764587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Congestion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General Principles of Congestion Control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Approaches to Congestion Control</a:t>
            </a: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Congestion Control in Virtual-Circuit Subnets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Congestion Control in Datagram Subnets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Load Shedding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sz="3200" dirty="0">
                <a:solidFill>
                  <a:schemeClr val="tx1"/>
                </a:solidFill>
              </a:rPr>
              <a:t>Jitter Control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Quality of Service</a:t>
            </a:r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857250" y="3786188"/>
            <a:ext cx="7715250" cy="26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Requirements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Techniques for Achieving Good Quality of Service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Integrated Services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Differentiated Services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Label Switching and MPLS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7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50" y="857250"/>
            <a:ext cx="7929563" cy="2446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en-IN" sz="2400" dirty="0">
                <a:solidFill>
                  <a:schemeClr val="tx1"/>
                </a:solidFill>
              </a:rPr>
              <a:t>Four issues must be addressed to ensure quality of service:</a:t>
            </a:r>
          </a:p>
          <a:p>
            <a:pPr algn="just">
              <a:defRPr/>
            </a:pPr>
            <a:endParaRPr lang="en-IN" sz="400" dirty="0">
              <a:solidFill>
                <a:schemeClr val="tx1"/>
              </a:solidFill>
            </a:endParaRPr>
          </a:p>
          <a:p>
            <a:pPr marL="342900" indent="-342900" algn="just">
              <a:buFontTx/>
              <a:buAutoNum type="arabicPeriod"/>
              <a:defRPr/>
            </a:pPr>
            <a:r>
              <a:rPr lang="en-IN" sz="2400" dirty="0">
                <a:solidFill>
                  <a:schemeClr val="tx1"/>
                </a:solidFill>
              </a:rPr>
              <a:t>What applications need from the network.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en-IN" sz="2400" dirty="0">
                <a:solidFill>
                  <a:schemeClr val="tx1"/>
                </a:solidFill>
              </a:rPr>
              <a:t>How to regulate the traffic that enters the network.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en-IN" sz="2400" dirty="0">
                <a:solidFill>
                  <a:schemeClr val="tx1"/>
                </a:solidFill>
              </a:rPr>
              <a:t>How to reserve resources at routers to guarantee performance.</a:t>
            </a:r>
          </a:p>
          <a:p>
            <a:pPr marL="342900" indent="-342900" algn="just">
              <a:buFontTx/>
              <a:buAutoNum type="arabicPeriod"/>
              <a:defRPr/>
            </a:pPr>
            <a:r>
              <a:rPr lang="en-IN" sz="2400" dirty="0">
                <a:solidFill>
                  <a:schemeClr val="tx1"/>
                </a:solidFill>
              </a:rPr>
              <a:t>Whether the network can safely accept more traffic.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Requirements</a:t>
            </a: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0" y="542925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How stringent the quality-of-service requirements are.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3457575" y="2479675"/>
            <a:ext cx="147796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5-30</a:t>
            </a: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4238" y="1665288"/>
            <a:ext cx="7532687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026"/>
          <p:cNvSpPr txBox="1">
            <a:spLocks noChangeArrowheads="1"/>
          </p:cNvSpPr>
          <p:nvPr/>
        </p:nvSpPr>
        <p:spPr bwMode="auto">
          <a:xfrm>
            <a:off x="746125" y="650875"/>
            <a:ext cx="727551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2400">
                <a:solidFill>
                  <a:schemeClr val="tx1"/>
                </a:solidFill>
              </a:rPr>
              <a:t>ATM networks classify flows in four broad categories wrt</a:t>
            </a:r>
          </a:p>
          <a:p>
            <a:pPr marL="457200" indent="-457200"/>
            <a:r>
              <a:rPr lang="en-US" sz="2400">
                <a:solidFill>
                  <a:schemeClr val="tx1"/>
                </a:solidFill>
              </a:rPr>
              <a:t>their QoS demand:</a:t>
            </a:r>
          </a:p>
          <a:p>
            <a:pPr marL="457200" indent="-457200"/>
            <a:endParaRPr lang="en-US" sz="2400">
              <a:solidFill>
                <a:schemeClr val="tx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Constant bit rate (e.g., telephony)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Real-time variable bit rate (e.g., video conferencing)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Non-real-time variable bit rate (e.g., video streaming)</a:t>
            </a:r>
          </a:p>
          <a:p>
            <a:pPr marL="457200" indent="-457200">
              <a:buFontTx/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Available bit rate (e.g., file transfer)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Buffering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Smoothing the output stream by buffering packets.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24050"/>
            <a:ext cx="8461375" cy="265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0" y="-41275"/>
            <a:ext cx="91440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Traffic Shaping</a:t>
            </a:r>
          </a:p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FF0000"/>
                </a:solidFill>
              </a:rPr>
              <a:t>The Leaky Bucket Algorithm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447675" y="5848350"/>
            <a:ext cx="885666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A leaky bucket with water. 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a leaky bucket with packets.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828800"/>
            <a:ext cx="59594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The Token Bucket Algorithm</a:t>
            </a:r>
          </a:p>
        </p:txBody>
      </p:sp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0" y="4800600"/>
            <a:ext cx="914400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Before.     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  After.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3595688" y="2755900"/>
            <a:ext cx="13017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5-34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463" y="987425"/>
            <a:ext cx="51181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Text Box 5"/>
          <p:cNvSpPr txBox="1">
            <a:spLocks noChangeArrowheads="1"/>
          </p:cNvSpPr>
          <p:nvPr/>
        </p:nvSpPr>
        <p:spPr bwMode="auto">
          <a:xfrm>
            <a:off x="228600" y="5715000"/>
            <a:ext cx="8499475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Token bucket allows some burstiness (up to the number of token the bucket can hold)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886200" cy="2286000"/>
          </a:xfrm>
        </p:spPr>
        <p:txBody>
          <a:bodyPr/>
          <a:lstStyle/>
          <a:p>
            <a:pPr eaLnBrk="1" hangingPunct="1"/>
            <a:r>
              <a:rPr lang="en-US" sz="3600" smtClean="0"/>
              <a:t>The Leaky and Token Bucket Example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81000" y="2286000"/>
            <a:ext cx="3706813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(a)</a:t>
            </a:r>
            <a:r>
              <a:rPr lang="en-US" sz="2400">
                <a:solidFill>
                  <a:schemeClr val="tx1"/>
                </a:solidFill>
              </a:rPr>
              <a:t>  Input to a bucket. 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(b)</a:t>
            </a:r>
            <a:r>
              <a:rPr lang="en-US" sz="2400">
                <a:solidFill>
                  <a:schemeClr val="tx1"/>
                </a:solidFill>
              </a:rPr>
              <a:t> Output from a leaky bucket. 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Output from a token bucket with capacities of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(c)</a:t>
            </a:r>
            <a:r>
              <a:rPr lang="en-US" sz="2400">
                <a:solidFill>
                  <a:schemeClr val="tx1"/>
                </a:solidFill>
              </a:rPr>
              <a:t> 250 KB,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(d)</a:t>
            </a:r>
            <a:r>
              <a:rPr lang="en-US" sz="2400">
                <a:solidFill>
                  <a:schemeClr val="tx1"/>
                </a:solidFill>
              </a:rPr>
              <a:t> 500 KB, 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(e)</a:t>
            </a:r>
            <a:r>
              <a:rPr lang="en-US" sz="2400">
                <a:solidFill>
                  <a:schemeClr val="tx1"/>
                </a:solidFill>
              </a:rPr>
              <a:t> 750 KB,   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accent2"/>
                </a:solidFill>
              </a:rPr>
              <a:t>(f)</a:t>
            </a:r>
            <a:r>
              <a:rPr lang="en-US" sz="2400">
                <a:solidFill>
                  <a:schemeClr val="tx1"/>
                </a:solidFill>
              </a:rPr>
              <a:t> Output from a 500KB token bucket feeding a 10-MB/sec leaky bucket.</a:t>
            </a:r>
          </a:p>
        </p:txBody>
      </p:sp>
      <p:pic>
        <p:nvPicPr>
          <p:cNvPr id="17412" name="Picture 4" descr="5-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225" y="590550"/>
            <a:ext cx="4556125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Resource Reservation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908050" y="1363663"/>
            <a:ext cx="7958138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Traffic shaping is more effective when all packets follow the same route.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We can, similar to virtual circuits, assign a specific route to a flow and then </a:t>
            </a:r>
            <a:r>
              <a:rPr lang="en-GB" sz="2400" b="1" i="1">
                <a:solidFill>
                  <a:schemeClr val="tx1"/>
                </a:solidFill>
              </a:rPr>
              <a:t>reserve resources</a:t>
            </a:r>
            <a:r>
              <a:rPr lang="en-GB" sz="2400">
                <a:solidFill>
                  <a:schemeClr val="tx1"/>
                </a:solidFill>
              </a:rPr>
              <a:t> along that route.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Three kinds of resources can be reserved: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Bitrate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Buffer space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CPU cycles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Admission Control</a:t>
            </a: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An example of flow specification.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5250" y="3460750"/>
            <a:ext cx="3684588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658813" y="1143000"/>
            <a:ext cx="7854950" cy="233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We saw, resource reservation but how can the sender specify required resources ? Also, some applications are tolerant of occasional lapses is QoS. Also, apps might not know what its CPU requirements are.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Hence routers must convert a set of specifications to resource requirements  and then decide whether to accept or reject the flow.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Proportional Routing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893763" y="1552575"/>
            <a:ext cx="7650162" cy="233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The idea here very different from what we have seen earlier.  Here multiple paths are assigned to each flow and a appropriate fraction of the flow is sent simultaneously over each path.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This technique is also called </a:t>
            </a:r>
            <a:r>
              <a:rPr lang="en-GB" sz="2400" b="1">
                <a:solidFill>
                  <a:schemeClr val="tx1"/>
                </a:solidFill>
              </a:rPr>
              <a:t>Multipath</a:t>
            </a:r>
            <a:r>
              <a:rPr lang="en-GB" sz="2400">
                <a:solidFill>
                  <a:schemeClr val="tx1"/>
                </a:solidFill>
              </a:rPr>
              <a:t> routing.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Congestion </a:t>
            </a: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488950" y="5786438"/>
            <a:ext cx="83677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When too much traffic is offered, congestion sets in and performance degrades sharply.</a:t>
            </a: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5475" y="2214563"/>
            <a:ext cx="5438775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TextBox 4"/>
          <p:cNvSpPr txBox="1">
            <a:spLocks noChangeArrowheads="1"/>
          </p:cNvSpPr>
          <p:nvPr/>
        </p:nvSpPr>
        <p:spPr bwMode="auto">
          <a:xfrm>
            <a:off x="928688" y="942975"/>
            <a:ext cx="75009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>
                <a:solidFill>
                  <a:schemeClr val="tx1"/>
                </a:solidFill>
              </a:rPr>
              <a:t>When too many packets present in the network causes packet delay and loss that degrades performance. This situation is called congestion.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Packet Scheduling</a:t>
            </a: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030288" y="5719763"/>
            <a:ext cx="7542212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81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A router with five packets queued for line O.</a:t>
            </a:r>
          </a:p>
          <a:p>
            <a:pPr marL="608013" indent="-608013" eaLnBrk="1" hangingPunct="1">
              <a:lnSpc>
                <a:spcPct val="81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Finishing times for the five packets.</a:t>
            </a: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863" y="2933700"/>
            <a:ext cx="8243887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228600" y="1084263"/>
            <a:ext cx="859313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If a router handling multiple flows uses first-come first-served method to process packets,  there is possibility of some flows being starved.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Fair queuing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Weighted fair queuing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Integrated Services (IntServ)</a:t>
            </a: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350838" y="1260475"/>
            <a:ext cx="8470900" cy="554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 </a:t>
            </a:r>
            <a:r>
              <a:rPr lang="en-GB" sz="2400" b="1" i="1">
                <a:solidFill>
                  <a:schemeClr val="tx1"/>
                </a:solidFill>
              </a:rPr>
              <a:t>flow-based</a:t>
            </a:r>
            <a:r>
              <a:rPr lang="en-GB" sz="2400">
                <a:solidFill>
                  <a:schemeClr val="tx1"/>
                </a:solidFill>
              </a:rPr>
              <a:t> approach to QoS using resource reservation.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Set of protocols aimed at </a:t>
            </a:r>
            <a:r>
              <a:rPr lang="en-GB" sz="2400" b="1" i="1">
                <a:solidFill>
                  <a:schemeClr val="tx1"/>
                </a:solidFill>
              </a:rPr>
              <a:t>streaming multimedia</a:t>
            </a:r>
            <a:r>
              <a:rPr lang="en-GB" sz="2400">
                <a:solidFill>
                  <a:schemeClr val="tx1"/>
                </a:solidFill>
              </a:rPr>
              <a:t> and standardized by the IETF.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Allows both unicast and multicast transmissions.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b="1" i="1">
                <a:solidFill>
                  <a:schemeClr val="tx1"/>
                </a:solidFill>
              </a:rPr>
              <a:t>Resource reSerVation Protocol (RSVP)</a:t>
            </a:r>
            <a:r>
              <a:rPr lang="en-GB" sz="2400">
                <a:solidFill>
                  <a:schemeClr val="tx1"/>
                </a:solidFill>
              </a:rPr>
              <a:t> is used to reserve the resources at intermediate routers between sender and receivers.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RSVP allows: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Multiple senders to transmit to multiple groups of receivers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Permits individual users to switch channels freely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45000"/>
              <a:buFont typeface="StarSymbol" charset="0"/>
              <a:buChar char="●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 Optimises bandwidth utilization while simultaneously eliminating congestion.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/>
          <p:cNvSpPr txBox="1">
            <a:spLocks noChangeArrowheads="1"/>
          </p:cNvSpPr>
          <p:nvPr/>
        </p:nvSpPr>
        <p:spPr bwMode="auto">
          <a:xfrm>
            <a:off x="0" y="214313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RSVP-The ReSerVation Protocol</a:t>
            </a:r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733425" y="5943600"/>
            <a:ext cx="76771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457200" indent="-457200" eaLnBrk="1" hangingPunct="1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AutoNum type="alphaLcParenBoth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 network,  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The multicast spanning tree for host 1.  </a:t>
            </a:r>
            <a:br>
              <a:rPr lang="en-GB" sz="2400">
                <a:solidFill>
                  <a:schemeClr val="tx1"/>
                </a:solidFill>
              </a:rPr>
            </a:br>
            <a:r>
              <a:rPr lang="en-GB" sz="2400">
                <a:solidFill>
                  <a:srgbClr val="3333CC"/>
                </a:solidFill>
              </a:rPr>
              <a:t>(c)</a:t>
            </a:r>
            <a:r>
              <a:rPr lang="en-GB" sz="2400">
                <a:solidFill>
                  <a:schemeClr val="tx1"/>
                </a:solidFill>
              </a:rPr>
              <a:t>  The multicast spanning tree for host 2.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38" y="1752600"/>
            <a:ext cx="6334125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04800" y="914400"/>
            <a:ext cx="85344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2400">
                <a:solidFill>
                  <a:schemeClr val="tx1"/>
                </a:solidFill>
              </a:rPr>
              <a:t>Bandwidth reservation is done with reverse path forwarding along the spanning tree.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RSVP-The ReSerVation Protocol (2)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476250" y="5749925"/>
            <a:ext cx="83248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lnSpc>
                <a:spcPct val="93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rgbClr val="3333CC"/>
                </a:solidFill>
              </a:rPr>
              <a:t>(a) </a:t>
            </a:r>
            <a:r>
              <a:rPr lang="en-GB" sz="2400">
                <a:solidFill>
                  <a:schemeClr val="tx1"/>
                </a:solidFill>
              </a:rPr>
              <a:t>Host 3 requests a channel to host 1. 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Host 3 then requests a second channel, to host 2.  </a:t>
            </a:r>
            <a:r>
              <a:rPr lang="en-GB" sz="2400">
                <a:solidFill>
                  <a:srgbClr val="3333CC"/>
                </a:solidFill>
              </a:rPr>
              <a:t>(c)</a:t>
            </a:r>
            <a:r>
              <a:rPr lang="en-GB" sz="2400">
                <a:solidFill>
                  <a:schemeClr val="tx1"/>
                </a:solidFill>
              </a:rPr>
              <a:t> Host 5 requests a channel to host 1.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1358900"/>
            <a:ext cx="7842250" cy="410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A lighter approach to QoS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381000" y="1304925"/>
            <a:ext cx="8602663" cy="391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IntServ is very powerful but has some severe drawbacks: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There is a setup phase, this cases delay in starting data flow.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Routers need to maintain </a:t>
            </a:r>
            <a:r>
              <a:rPr lang="en-GB" sz="2400" b="1" i="1">
                <a:solidFill>
                  <a:schemeClr val="tx1"/>
                </a:solidFill>
              </a:rPr>
              <a:t>per-flow state</a:t>
            </a:r>
            <a:r>
              <a:rPr lang="en-GB" sz="2400">
                <a:solidFill>
                  <a:schemeClr val="tx1"/>
                </a:solidFill>
              </a:rPr>
              <a:t>. This approach is </a:t>
            </a:r>
            <a:r>
              <a:rPr lang="en-GB" sz="2400" b="1" i="1">
                <a:solidFill>
                  <a:schemeClr val="tx1"/>
                </a:solidFill>
              </a:rPr>
              <a:t>flow-based</a:t>
            </a:r>
            <a:r>
              <a:rPr lang="en-GB" sz="2400">
                <a:solidFill>
                  <a:schemeClr val="tx1"/>
                </a:solidFill>
              </a:rPr>
              <a:t> and not very scalable.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Complex router-to-router exchange of flow information.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A simpler and approach was then designed by the IETF called, Differentiated Services (DiffServ).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DiffServ takes a </a:t>
            </a:r>
            <a:r>
              <a:rPr lang="en-GB" sz="2400" b="1" i="1">
                <a:solidFill>
                  <a:schemeClr val="tx1"/>
                </a:solidFill>
              </a:rPr>
              <a:t>class-based</a:t>
            </a:r>
            <a:r>
              <a:rPr lang="en-GB" sz="2400">
                <a:solidFill>
                  <a:schemeClr val="tx1"/>
                </a:solidFill>
              </a:rPr>
              <a:t> (as opposed to IntSev flow-based) approach to QoS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Differentiated Services (DiffServ)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498475" y="1333500"/>
            <a:ext cx="8294688" cy="437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Introduces </a:t>
            </a:r>
            <a:r>
              <a:rPr lang="en-GB" sz="2400" b="1" i="1">
                <a:solidFill>
                  <a:schemeClr val="tx1"/>
                </a:solidFill>
              </a:rPr>
              <a:t>services classes</a:t>
            </a:r>
            <a:r>
              <a:rPr lang="en-GB" sz="2400">
                <a:solidFill>
                  <a:schemeClr val="tx1"/>
                </a:solidFill>
              </a:rPr>
              <a:t> with corresponding </a:t>
            </a:r>
            <a:r>
              <a:rPr lang="en-GB" sz="2400" b="1" i="1">
                <a:solidFill>
                  <a:schemeClr val="tx1"/>
                </a:solidFill>
              </a:rPr>
              <a:t>forwarding rules</a:t>
            </a:r>
            <a:r>
              <a:rPr lang="en-GB" sz="2400">
                <a:solidFill>
                  <a:schemeClr val="tx1"/>
                </a:solidFill>
              </a:rPr>
              <a:t>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Network operator can “sell” services. Every incoming packet carries a </a:t>
            </a:r>
            <a:r>
              <a:rPr lang="en-GB" sz="2400" b="1" i="1">
                <a:solidFill>
                  <a:schemeClr val="tx1"/>
                </a:solidFill>
              </a:rPr>
              <a:t>Type of Service </a:t>
            </a:r>
            <a:r>
              <a:rPr lang="en-GB" sz="2400">
                <a:solidFill>
                  <a:schemeClr val="tx1"/>
                </a:solidFill>
              </a:rPr>
              <a:t>field</a:t>
            </a:r>
            <a:r>
              <a:rPr lang="en-GB" sz="2400" b="1" i="1">
                <a:solidFill>
                  <a:schemeClr val="tx1"/>
                </a:solidFill>
              </a:rPr>
              <a:t>. </a:t>
            </a:r>
            <a:r>
              <a:rPr lang="en-GB" sz="2400">
                <a:solidFill>
                  <a:schemeClr val="tx1"/>
                </a:solidFill>
              </a:rPr>
              <a:t> Depending on the service class of a packet, it may receive preferential treatment. The number of classes are decided by the network operator.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Idea similar to overnight, two-day and surface delivery in courier services.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Two simple classes are: Regular and expedited.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Expedited Forwarding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0" y="4953000"/>
            <a:ext cx="9144000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Expedited packets experience a traffic-free network,</a:t>
            </a:r>
          </a:p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e.g., if 10% of the traffic is expedited and 90% regular,</a:t>
            </a:r>
          </a:p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20% bandwidth is dedicated to expedited traffic.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25" y="2017713"/>
            <a:ext cx="7894638" cy="247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Assured Forwarding</a:t>
            </a:r>
          </a:p>
        </p:txBody>
      </p:sp>
      <p:sp>
        <p:nvSpPr>
          <p:cNvPr id="286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88" y="5033963"/>
            <a:ext cx="9142412" cy="36480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 possible implementation of the data flow for assured forwarding.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There are 4 priority classes and 3 discard probabilities: </a:t>
            </a:r>
          </a:p>
          <a:p>
            <a:pPr algn="ctr" eaLnBrk="1" hangingPunct="1">
              <a:buFontTx/>
              <a:buNone/>
            </a:pPr>
            <a:r>
              <a:rPr lang="en-US" smtClean="0"/>
              <a:t>low, medium, high.</a:t>
            </a:r>
          </a:p>
        </p:txBody>
      </p:sp>
      <p:pic>
        <p:nvPicPr>
          <p:cNvPr id="28676" name="Picture 1028" descr="5-4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2071688"/>
            <a:ext cx="7866063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Label Switching and MPLS</a:t>
            </a: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0" y="5919788"/>
            <a:ext cx="9144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Transmitting a TCP segment using IP, MPLS, </a:t>
            </a:r>
          </a:p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and PPP </a:t>
            </a:r>
            <a:r>
              <a:rPr lang="en-US" sz="2400">
                <a:solidFill>
                  <a:schemeClr val="tx1"/>
                </a:solidFill>
              </a:rPr>
              <a:t>(router-to-router</a:t>
            </a:r>
            <a:r>
              <a:rPr lang="en-GB" sz="2400">
                <a:solidFill>
                  <a:schemeClr val="tx1"/>
                </a:solidFill>
              </a:rPr>
              <a:t>).</a:t>
            </a:r>
          </a:p>
        </p:txBody>
      </p:sp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2365375"/>
            <a:ext cx="7348537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557213" y="981075"/>
            <a:ext cx="8107362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Vendors, developed label switching/tag switching now called 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MPLS (MulitProtocol Label Switching) by the IETF.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Idea is to apply labels to every packet and route using these labels.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Label Switching and MPLS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747713" y="1450975"/>
            <a:ext cx="7885112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accent2"/>
                </a:solidFill>
              </a:rPr>
              <a:t>Comparison with virtual circuit techniques: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Similarities: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Both used tags/circuit ids.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Both lookup forwarding tables based on these tags.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Tags have link local significance only.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Difference: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There is no setup phase in MPLS.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- MPLS tags routes and not end-point processes (no transport id), so greater aggregation is possible. All MPLS circuits to a </a:t>
            </a:r>
            <a:r>
              <a:rPr lang="en-GB" sz="2400" i="1">
                <a:solidFill>
                  <a:schemeClr val="tx1"/>
                </a:solidFill>
              </a:rPr>
              <a:t>host</a:t>
            </a:r>
            <a:r>
              <a:rPr lang="en-GB" sz="2400">
                <a:solidFill>
                  <a:schemeClr val="tx1"/>
                </a:solidFill>
              </a:rPr>
              <a:t> can use the same tags.  In ATM, only cells to the same </a:t>
            </a:r>
            <a:r>
              <a:rPr lang="en-GB" sz="2400" i="1">
                <a:solidFill>
                  <a:schemeClr val="tx1"/>
                </a:solidFill>
              </a:rPr>
              <a:t>application</a:t>
            </a:r>
            <a:r>
              <a:rPr lang="en-GB" sz="2400">
                <a:solidFill>
                  <a:schemeClr val="tx1"/>
                </a:solidFill>
              </a:rPr>
              <a:t> can use the same tag.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>
                <a:solidFill>
                  <a:srgbClr val="FF0000"/>
                </a:solidFill>
              </a:rPr>
              <a:t>General Principles of Congestion Control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450850" y="928688"/>
            <a:ext cx="8693150" cy="220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just" eaLnBrk="1" hangingPunct="1">
              <a:lnSpc>
                <a:spcPct val="93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Monitor the system .</a:t>
            </a:r>
          </a:p>
          <a:p>
            <a:pPr marL="989013" lvl="1" indent="-531813" algn="just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detect when and where congestion occurs.</a:t>
            </a:r>
          </a:p>
          <a:p>
            <a:pPr marL="608013" indent="-608013" algn="just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Pass information to where action can be taken.</a:t>
            </a:r>
          </a:p>
          <a:p>
            <a:pPr marL="608013" indent="-608013" algn="just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Wingdings" pitchFamily="2" charset="2"/>
              <a:buChar char="Ø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Adjust system operation to correct the problem.</a:t>
            </a:r>
          </a:p>
        </p:txBody>
      </p:sp>
      <p:sp>
        <p:nvSpPr>
          <p:cNvPr id="4100" name="Text Box 1"/>
          <p:cNvSpPr txBox="1">
            <a:spLocks noChangeArrowheads="1"/>
          </p:cNvSpPr>
          <p:nvPr/>
        </p:nvSpPr>
        <p:spPr bwMode="auto">
          <a:xfrm>
            <a:off x="428625" y="3286125"/>
            <a:ext cx="80724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just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>
                <a:solidFill>
                  <a:srgbClr val="FF0000"/>
                </a:solidFill>
              </a:rPr>
              <a:t>Approaches to Congestion Control</a:t>
            </a:r>
            <a:endParaRPr lang="en-GB" sz="4000">
              <a:solidFill>
                <a:srgbClr val="FF00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50850" y="3857625"/>
            <a:ext cx="8264525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>
              <a:defRPr/>
            </a:pPr>
            <a:r>
              <a:rPr lang="en-I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presence of congestion means that the load is greater than the resources can handle.</a:t>
            </a:r>
          </a:p>
          <a:p>
            <a:pPr algn="just">
              <a:defRPr/>
            </a:pPr>
            <a:endParaRPr lang="en-IN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defRPr/>
            </a:pP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There are two solutions:</a:t>
            </a:r>
          </a:p>
          <a:p>
            <a:pPr marL="971550" lvl="1" indent="-514350" algn="just">
              <a:buFontTx/>
              <a:buAutoNum type="arabicPeriod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Increase the resources,</a:t>
            </a:r>
          </a:p>
          <a:p>
            <a:pPr marL="971550" lvl="1" indent="-514350" algn="just">
              <a:buFontTx/>
              <a:buAutoNum type="arabicPeriod"/>
              <a:defRPr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Decrease the load.</a:t>
            </a:r>
          </a:p>
          <a:p>
            <a:pPr marL="514350" indent="-514350" algn="just">
              <a:buFontTx/>
              <a:buAutoNum type="arabicPeriod"/>
              <a:defRPr/>
            </a:pPr>
            <a:endParaRPr lang="en-GB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Internetworking</a:t>
            </a:r>
          </a:p>
        </p:txBody>
      </p:sp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852488" y="1293813"/>
            <a:ext cx="8291512" cy="52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How Networks Differ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How Networks Can Be Connected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Concatenated Virtual Circuits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Connectionless Internetworking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Tunneling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Internetwork Routing</a:t>
            </a:r>
          </a:p>
          <a:p>
            <a:pPr marL="608013" indent="-608013" eaLnBrk="1" hangingPunct="1">
              <a:lnSpc>
                <a:spcPct val="91000"/>
              </a:lnSpc>
              <a:spcBef>
                <a:spcPts val="800"/>
              </a:spcBef>
              <a:buClr>
                <a:srgbClr val="3333CC"/>
              </a:buClr>
              <a:buSzPct val="100000"/>
              <a:buFont typeface="Times New Roman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200">
                <a:solidFill>
                  <a:schemeClr val="tx1"/>
                </a:solidFill>
              </a:rPr>
              <a:t>Fragmentation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Connecting Networks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A collection of interconnected networks.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" y="1508125"/>
            <a:ext cx="7821613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How Networks Differ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0" y="5940425"/>
            <a:ext cx="9144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Some of the many ways networks can differ.</a:t>
            </a: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3670300" y="3043238"/>
            <a:ext cx="10398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93000"/>
              </a:lnSpc>
              <a:spcBef>
                <a:spcPts val="15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5-43</a:t>
            </a:r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1738" y="1358900"/>
            <a:ext cx="6986587" cy="416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How Networks Can Be Connected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19100" y="5181600"/>
            <a:ext cx="83058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81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Two Ethernets connected  by a switch (data link layer).   </a:t>
            </a:r>
          </a:p>
          <a:p>
            <a:pPr marL="608013" indent="-608013" eaLnBrk="1" hangingPunct="1">
              <a:lnSpc>
                <a:spcPct val="81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Two Ethernets connected by routers (network layer).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" y="1524000"/>
            <a:ext cx="7607300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Concatenated Virtual Circuits</a:t>
            </a:r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0" y="5638800"/>
            <a:ext cx="9144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Internetworking using concatenated virtual circuits</a:t>
            </a:r>
          </a:p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with gateways (multiprotocol routers).</a:t>
            </a:r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1063" y="2433638"/>
            <a:ext cx="7564437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668338" y="1131888"/>
            <a:ext cx="7927975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Networks can be connected using connection-oriented techniques. This allows easier QoS between disparate networks.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Only subnets internally using VCs can be connected this way.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Connectionless Internetworking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0" y="5878513"/>
            <a:ext cx="9144000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A connectionless internet.</a:t>
            </a:r>
          </a:p>
        </p:txBody>
      </p:sp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" y="1890713"/>
            <a:ext cx="8015287" cy="30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Comparing internetworking approaches</a:t>
            </a:r>
          </a:p>
        </p:txBody>
      </p:sp>
      <p:sp>
        <p:nvSpPr>
          <p:cNvPr id="37891" name="Text Box 2"/>
          <p:cNvSpPr txBox="1">
            <a:spLocks noChangeArrowheads="1"/>
          </p:cNvSpPr>
          <p:nvPr/>
        </p:nvSpPr>
        <p:spPr bwMode="auto">
          <a:xfrm>
            <a:off x="454025" y="966788"/>
            <a:ext cx="8613775" cy="554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Connection oriented: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Advantages: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Buffers can be reserved in advanced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Sequencing can be guaranteed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Short headers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Disadvantages: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No alternate routing around congestion.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vulnerability to router failures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tables space at routers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Connectionless oriented: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Advantages: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Can be used to connected subnets without VCs inside.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Robust to router failures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Disadvantage: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No sequencing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		- Longer headers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Internet Protocol (IP)</a:t>
            </a: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585788" y="1406525"/>
            <a:ext cx="8089900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The idea is to design another protocol, </a:t>
            </a:r>
            <a:r>
              <a:rPr lang="en-GB" sz="2400" b="1" i="1">
                <a:solidFill>
                  <a:schemeClr val="tx1"/>
                </a:solidFill>
              </a:rPr>
              <a:t>independent of datalink layer protocols, </a:t>
            </a:r>
            <a:r>
              <a:rPr lang="en-GB" sz="2400">
                <a:solidFill>
                  <a:schemeClr val="tx1"/>
                </a:solidFill>
              </a:rPr>
              <a:t>so that its packets can be encapsulated over many datalink layer protocols.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Then when you want to transfer data between different subnets, a multiprotocol router: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(1) extracts the IP packet from datalink layer frame on one subnet, 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(2) encapsulates into datalink layer frame of another subnet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(3) send the new frame</a:t>
            </a: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>
                <a:solidFill>
                  <a:schemeClr val="tx1"/>
                </a:solidFill>
              </a:rPr>
              <a:t>IP allows diverse datalink layer subnets to exchange data. It is connectionless.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IP Protocol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dirty="0" smtClean="0"/>
              <a:t>The IPv4 (Internet Protocol) header.</a:t>
            </a:r>
          </a:p>
        </p:txBody>
      </p:sp>
      <p:pic>
        <p:nvPicPr>
          <p:cNvPr id="67588" name="Picture 5" descr="5-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875" y="1595438"/>
            <a:ext cx="7794625" cy="357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Interworking of two different networks</a:t>
            </a:r>
          </a:p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is difficult. A solution to a special case is tunneling.</a:t>
            </a:r>
          </a:p>
        </p:txBody>
      </p:sp>
      <p:sp>
        <p:nvSpPr>
          <p:cNvPr id="39939" name="Text Box 2"/>
          <p:cNvSpPr txBox="1"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Tunneling a car from France to England.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352800"/>
            <a:ext cx="8224838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/>
          <p:cNvSpPr txBox="1">
            <a:spLocks noChangeArrowheads="1"/>
          </p:cNvSpPr>
          <p:nvPr/>
        </p:nvSpPr>
        <p:spPr bwMode="auto">
          <a:xfrm>
            <a:off x="0" y="17463"/>
            <a:ext cx="9144000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FF0000"/>
                </a:solidFill>
              </a:rPr>
              <a:t>Congestion Control in Virtual-Circuit Subnets: Admission control</a:t>
            </a:r>
          </a:p>
        </p:txBody>
      </p: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571500" y="5715000"/>
            <a:ext cx="741045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A congested subnet.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A redrawn subnet, eliminates congestion and a virtual circuit from A to B.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63" y="2786063"/>
            <a:ext cx="7034212" cy="269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Box 4"/>
          <p:cNvSpPr txBox="1">
            <a:spLocks noChangeArrowheads="1"/>
          </p:cNvSpPr>
          <p:nvPr/>
        </p:nvSpPr>
        <p:spPr bwMode="auto">
          <a:xfrm>
            <a:off x="500063" y="1071563"/>
            <a:ext cx="8072437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Sometimes it is not possible to increase capacity. The only way then to beat the congestion is to decrease the load.</a:t>
            </a:r>
            <a:r>
              <a:rPr lang="en-US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>
                <a:solidFill>
                  <a:schemeClr val="tx1"/>
                </a:solidFill>
              </a:rPr>
              <a:t>Do not set up a new virtual circuit unless the network can carry the added traffic without becoming congested.</a:t>
            </a:r>
            <a:endParaRPr lang="en-US" sz="2400">
              <a:solidFill>
                <a:schemeClr val="tx1"/>
              </a:solidFill>
            </a:endParaRPr>
          </a:p>
          <a:p>
            <a:pPr algn="just"/>
            <a:endParaRPr lang="en-US" sz="2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0" y="214313"/>
            <a:ext cx="9144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Tunneling (packets)</a:t>
            </a:r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algn="ctr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chemeClr val="tx1"/>
                </a:solidFill>
              </a:rPr>
              <a:t>Tunneling a packet from Paris to London.</a:t>
            </a: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238" y="1433513"/>
            <a:ext cx="827405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Internetwork Routing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8" y="3962400"/>
            <a:ext cx="9142412" cy="533400"/>
          </a:xfrm>
        </p:spPr>
        <p:txBody>
          <a:bodyPr/>
          <a:lstStyle/>
          <a:p>
            <a:pPr algn="ctr" eaLnBrk="1" hangingPunct="1">
              <a:buFont typeface="StarSymbol" charset="0"/>
              <a:buAutoNum type="alphaLcParenBoth"/>
            </a:pPr>
            <a:r>
              <a:rPr lang="en-US" smtClean="0"/>
              <a:t>An internetwork.   </a:t>
            </a: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 A graph of the internetwork.</a:t>
            </a:r>
          </a:p>
        </p:txBody>
      </p:sp>
      <p:pic>
        <p:nvPicPr>
          <p:cNvPr id="41988" name="Picture 4" descr="5-4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850188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441325" y="4689475"/>
            <a:ext cx="69945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Two-level routing:</a:t>
            </a:r>
          </a:p>
          <a:p>
            <a:r>
              <a:rPr lang="en-US" sz="2400" b="1">
                <a:solidFill>
                  <a:schemeClr val="tx1"/>
                </a:solidFill>
              </a:rPr>
              <a:t>Interior gateway protocol</a:t>
            </a:r>
            <a:r>
              <a:rPr lang="en-US" sz="2400">
                <a:solidFill>
                  <a:schemeClr val="tx1"/>
                </a:solidFill>
              </a:rPr>
              <a:t> is used within each network</a:t>
            </a:r>
          </a:p>
          <a:p>
            <a:r>
              <a:rPr lang="en-US" sz="2400" b="1">
                <a:solidFill>
                  <a:schemeClr val="tx1"/>
                </a:solidFill>
              </a:rPr>
              <a:t>Exterior gateway protocol</a:t>
            </a:r>
            <a:r>
              <a:rPr lang="en-US" sz="2400">
                <a:solidFill>
                  <a:schemeClr val="tx1"/>
                </a:solidFill>
              </a:rPr>
              <a:t> is used between networks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 b="1">
                <a:solidFill>
                  <a:schemeClr val="tx1"/>
                </a:solidFill>
              </a:rPr>
              <a:t>Gateway</a:t>
            </a:r>
            <a:r>
              <a:rPr lang="en-US" sz="2400">
                <a:solidFill>
                  <a:schemeClr val="tx1"/>
                </a:solidFill>
              </a:rPr>
              <a:t> is a multiprotocol router.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8" y="5715000"/>
            <a:ext cx="9142412" cy="762000"/>
          </a:xfrm>
        </p:spPr>
        <p:txBody>
          <a:bodyPr/>
          <a:lstStyle/>
          <a:p>
            <a:pPr algn="ctr" eaLnBrk="1" hangingPunct="1">
              <a:buFontTx/>
              <a:buAutoNum type="alphaLcParenBoth"/>
            </a:pPr>
            <a:r>
              <a:rPr lang="en-US" smtClean="0"/>
              <a:t>Transparent fragmentation (ATM, reassembly at the exit gateway).    </a:t>
            </a:r>
          </a:p>
          <a:p>
            <a:pPr algn="ctr" eaLnBrk="1" hangingPunct="1">
              <a:buFontTx/>
              <a:buAutoNum type="alphaLcParenBoth"/>
            </a:pPr>
            <a:r>
              <a:rPr lang="en-US" smtClean="0"/>
              <a:t>Nontransparent fragmentation (IP, reassembly at the receiver host).</a:t>
            </a:r>
          </a:p>
        </p:txBody>
      </p:sp>
      <p:pic>
        <p:nvPicPr>
          <p:cNvPr id="43012" name="Picture 4" descr="5-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1368425"/>
            <a:ext cx="7840662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Fragmentation (2)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4363" y="4754563"/>
            <a:ext cx="8445500" cy="1865312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StarSymbol" charset="0"/>
              <a:buNone/>
            </a:pPr>
            <a:r>
              <a:rPr lang="en-US" smtClean="0"/>
              <a:t>Fragmentation when the elementary data size is 1 byte.</a:t>
            </a:r>
          </a:p>
          <a:p>
            <a:pPr eaLnBrk="1" hangingPunct="1">
              <a:lnSpc>
                <a:spcPct val="80000"/>
              </a:lnSpc>
              <a:buFont typeface="StarSymbol" charset="0"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Original packet, containing 10 data bytes.</a:t>
            </a:r>
          </a:p>
          <a:p>
            <a:pPr eaLnBrk="1" hangingPunct="1">
              <a:lnSpc>
                <a:spcPct val="80000"/>
              </a:lnSpc>
              <a:buFont typeface="StarSymbol" charset="0"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Fragments after passing through a network with maximum packet size of 8 payload bytes plus header.</a:t>
            </a:r>
          </a:p>
          <a:p>
            <a:pPr eaLnBrk="1" hangingPunct="1">
              <a:lnSpc>
                <a:spcPct val="80000"/>
              </a:lnSpc>
              <a:buFont typeface="StarSymbol" charset="0"/>
              <a:buNone/>
            </a:pPr>
            <a:r>
              <a:rPr lang="en-US" smtClean="0">
                <a:solidFill>
                  <a:schemeClr val="accent2"/>
                </a:solidFill>
              </a:rPr>
              <a:t>(c)</a:t>
            </a:r>
            <a:r>
              <a:rPr lang="en-US" smtClean="0"/>
              <a:t> Fragments after passing through a size 5 gateway.</a:t>
            </a:r>
          </a:p>
          <a:p>
            <a:pPr eaLnBrk="1" hangingPunct="1"/>
            <a:endParaRPr lang="en-US" smtClean="0"/>
          </a:p>
        </p:txBody>
      </p:sp>
      <p:pic>
        <p:nvPicPr>
          <p:cNvPr id="44036" name="Picture 4" descr="5-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1109663"/>
            <a:ext cx="5845175" cy="343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026"/>
          <p:cNvSpPr txBox="1">
            <a:spLocks noChangeArrowheads="1"/>
          </p:cNvSpPr>
          <p:nvPr/>
        </p:nvSpPr>
        <p:spPr bwMode="auto">
          <a:xfrm>
            <a:off x="0" y="196850"/>
            <a:ext cx="91440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>
                <a:solidFill>
                  <a:srgbClr val="FF0000"/>
                </a:solidFill>
              </a:rPr>
              <a:t>Congestion Control in Datagram Subnets: Warning Bit</a:t>
            </a:r>
          </a:p>
        </p:txBody>
      </p:sp>
      <p:sp>
        <p:nvSpPr>
          <p:cNvPr id="6147" name="Text Box 1027"/>
          <p:cNvSpPr txBox="1">
            <a:spLocks noChangeArrowheads="1"/>
          </p:cNvSpPr>
          <p:nvPr/>
        </p:nvSpPr>
        <p:spPr bwMode="auto">
          <a:xfrm>
            <a:off x="609600" y="4724400"/>
            <a:ext cx="74104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148" name="Text Box 1029"/>
          <p:cNvSpPr txBox="1">
            <a:spLocks noChangeArrowheads="1"/>
          </p:cNvSpPr>
          <p:nvPr/>
        </p:nvSpPr>
        <p:spPr bwMode="auto">
          <a:xfrm>
            <a:off x="593725" y="1870075"/>
            <a:ext cx="8050213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A special bit in the packet header is set by the router to warn the source when congestion is detected.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The bit is copied and piggy-backed on the ACK and sent to the sender.</a:t>
            </a:r>
          </a:p>
          <a:p>
            <a:pPr algn="just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The sender monitors the number of ACK packets it receives with the warning bit set and adjusts its transmission rate accordingly.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/>
          <p:cNvSpPr txBox="1">
            <a:spLocks noChangeArrowheads="1"/>
          </p:cNvSpPr>
          <p:nvPr/>
        </p:nvSpPr>
        <p:spPr bwMode="auto">
          <a:xfrm>
            <a:off x="0" y="71438"/>
            <a:ext cx="4876800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FF0000"/>
                </a:solidFill>
              </a:rPr>
              <a:t>Choke Packets </a:t>
            </a:r>
          </a:p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FF0000"/>
                </a:solidFill>
              </a:rPr>
              <a:t>&amp; </a:t>
            </a:r>
          </a:p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>
                <a:solidFill>
                  <a:srgbClr val="FF0000"/>
                </a:solidFill>
              </a:rPr>
              <a:t>Hop-by-Hop Choke Packets</a:t>
            </a:r>
          </a:p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>
                <a:solidFill>
                  <a:srgbClr val="FF0000"/>
                </a:solidFill>
              </a:rPr>
              <a:t>(in high speed nets)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247650"/>
            <a:ext cx="4033837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214313" y="2214563"/>
            <a:ext cx="4724400" cy="436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chemeClr val="tx1"/>
                </a:solidFill>
              </a:rPr>
              <a:t>A more direct way of telling the source to slow down.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chemeClr val="tx1"/>
                </a:solidFill>
              </a:rPr>
              <a:t>A choke packet is a control packet generated at a congested node and transmitted to restrict traffic flow.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>
                <a:solidFill>
                  <a:schemeClr val="tx1"/>
                </a:solidFill>
              </a:rPr>
              <a:t>The source, on receiving the choke packet must reduce its transmission rate by a certain percentage.</a:t>
            </a:r>
          </a:p>
          <a:p>
            <a:pPr algn="just">
              <a:lnSpc>
                <a:spcPct val="90000"/>
              </a:lnSpc>
            </a:pP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3063" y="6221413"/>
            <a:ext cx="7500937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Tx/>
              <a:buAutoNum type="alphaLcParenBoth"/>
              <a:defRPr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choke packet that affects only the source.</a:t>
            </a:r>
          </a:p>
          <a:p>
            <a:pPr marL="457200" indent="-457200">
              <a:defRPr/>
            </a:pP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(b) A choke packet that affects each hop it passes through.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smtClean="0"/>
              <a:t>Load shedding</a:t>
            </a:r>
            <a:endParaRPr lang="en-GB" smtClean="0"/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428625" y="1063625"/>
            <a:ext cx="8143875" cy="415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When buffers become full, routers simply discard packets.</a:t>
            </a:r>
          </a:p>
          <a:p>
            <a:pPr algn="just">
              <a:lnSpc>
                <a:spcPct val="9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Which packet is chosen to be the victim depends on the application.</a:t>
            </a:r>
          </a:p>
          <a:p>
            <a:pPr algn="just">
              <a:lnSpc>
                <a:spcPct val="9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For a file transfer, for, e.g. cannot discard older packets since this will cause a gap in the received data.</a:t>
            </a:r>
          </a:p>
          <a:p>
            <a:pPr algn="just">
              <a:lnSpc>
                <a:spcPct val="90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For real-time voice or video it is probably better to throw away old data and keep new packets. 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>
                <a:solidFill>
                  <a:schemeClr val="tx1"/>
                </a:solidFill>
              </a:rPr>
              <a:t>Get the application to mark packets with discard priority.</a:t>
            </a:r>
          </a:p>
          <a:p>
            <a:pPr algn="just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00125"/>
          </a:xfrm>
        </p:spPr>
        <p:txBody>
          <a:bodyPr/>
          <a:lstStyle/>
          <a:p>
            <a:pPr eaLnBrk="1" hangingPunct="1">
              <a:lnSpc>
                <a:spcPct val="89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>
                <a:solidFill>
                  <a:schemeClr val="tx1"/>
                </a:solidFill>
              </a:rPr>
              <a:t/>
            </a:r>
            <a:br>
              <a:rPr lang="en-GB" smtClean="0">
                <a:solidFill>
                  <a:schemeClr val="tx1"/>
                </a:solidFill>
              </a:rPr>
            </a:br>
            <a:r>
              <a:rPr lang="en-GB" b="1" smtClean="0"/>
              <a:t>Random Early Detection (RED)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571500" y="1063625"/>
            <a:ext cx="8001000" cy="531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just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chemeClr val="tx1"/>
                </a:solidFill>
              </a:rPr>
              <a:t>This is a proactive approach in which the router discards one or more packets </a:t>
            </a:r>
            <a:r>
              <a:rPr lang="en-US" sz="2400" i="1">
                <a:solidFill>
                  <a:schemeClr val="tx1"/>
                </a:solidFill>
              </a:rPr>
              <a:t>before</a:t>
            </a:r>
            <a:r>
              <a:rPr lang="en-US" sz="2400">
                <a:solidFill>
                  <a:schemeClr val="tx1"/>
                </a:solidFill>
              </a:rPr>
              <a:t> the buffer becomes completely full.</a:t>
            </a:r>
          </a:p>
          <a:p>
            <a:pPr algn="just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chemeClr val="tx1"/>
                </a:solidFill>
              </a:rPr>
              <a:t>Each time  a packet arrives, the RED algorithm computes the average queue length, </a:t>
            </a:r>
            <a:r>
              <a:rPr lang="en-US" sz="2400" b="1" i="1">
                <a:solidFill>
                  <a:schemeClr val="tx1"/>
                </a:solidFill>
              </a:rPr>
              <a:t>avg</a:t>
            </a:r>
            <a:r>
              <a:rPr lang="en-US" sz="240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chemeClr val="tx1"/>
                </a:solidFill>
              </a:rPr>
              <a:t>If </a:t>
            </a:r>
            <a:r>
              <a:rPr lang="en-US" sz="2400" b="1" i="1">
                <a:solidFill>
                  <a:schemeClr val="tx1"/>
                </a:solidFill>
              </a:rPr>
              <a:t>avg</a:t>
            </a:r>
            <a:r>
              <a:rPr lang="en-US" sz="2400">
                <a:solidFill>
                  <a:schemeClr val="tx1"/>
                </a:solidFill>
              </a:rPr>
              <a:t> is lower than some lower threshold, congestion is assumed to be minimal or non-existent and the packet is queued.</a:t>
            </a:r>
          </a:p>
          <a:p>
            <a:pPr algn="just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chemeClr val="tx1"/>
                </a:solidFill>
              </a:rPr>
              <a:t>If </a:t>
            </a:r>
            <a:r>
              <a:rPr lang="en-US" sz="2400" i="1">
                <a:solidFill>
                  <a:schemeClr val="tx1"/>
                </a:solidFill>
              </a:rPr>
              <a:t>avg</a:t>
            </a:r>
            <a:r>
              <a:rPr lang="en-US" sz="2400">
                <a:solidFill>
                  <a:schemeClr val="tx1"/>
                </a:solidFill>
              </a:rPr>
              <a:t> is greater than some upper threshold, congestion is assumed to be serious and the packet is discarded.</a:t>
            </a: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>
              <a:lnSpc>
                <a:spcPct val="90000"/>
              </a:lnSpc>
              <a:buFont typeface="Wingdings" pitchFamily="2" charset="2"/>
              <a:buChar char="Ø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>
              <a:solidFill>
                <a:schemeClr val="tx1"/>
              </a:solidFill>
            </a:endParaRPr>
          </a:p>
          <a:p>
            <a:pPr algn="just" eaLnBrk="1" hangingPunct="1">
              <a:lnSpc>
                <a:spcPct val="89000"/>
              </a:lnSpc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 eaLnBrk="1" hangingPunct="1">
              <a:lnSpc>
                <a:spcPct val="93000"/>
              </a:lnSpc>
              <a:buClr>
                <a:srgbClr val="FF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>
                <a:solidFill>
                  <a:srgbClr val="FF0000"/>
                </a:solidFill>
              </a:rPr>
              <a:t>Jitter Control</a:t>
            </a: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1990725" y="6019800"/>
            <a:ext cx="57372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marL="608013" indent="-608013" eaLnBrk="1" hangingPunct="1">
              <a:lnSpc>
                <a:spcPct val="93000"/>
              </a:lnSpc>
              <a:spcBef>
                <a:spcPts val="600"/>
              </a:spcBef>
              <a:buClr>
                <a:srgbClr val="3333CC"/>
              </a:buClr>
              <a:buSzPct val="100000"/>
              <a:buFont typeface="Times New Roman" pitchFamily="18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>
                <a:solidFill>
                  <a:srgbClr val="3333CC"/>
                </a:solidFill>
              </a:rPr>
              <a:t>(a)</a:t>
            </a:r>
            <a:r>
              <a:rPr lang="en-GB" sz="2400">
                <a:solidFill>
                  <a:schemeClr val="tx1"/>
                </a:solidFill>
              </a:rPr>
              <a:t> High jitter.         </a:t>
            </a:r>
            <a:r>
              <a:rPr lang="en-GB" sz="2400">
                <a:solidFill>
                  <a:srgbClr val="3333CC"/>
                </a:solidFill>
              </a:rPr>
              <a:t>(b)</a:t>
            </a:r>
            <a:r>
              <a:rPr lang="en-GB" sz="2400">
                <a:solidFill>
                  <a:schemeClr val="tx1"/>
                </a:solidFill>
              </a:rPr>
              <a:t> Low jitter.</a:t>
            </a:r>
          </a:p>
        </p:txBody>
      </p:sp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113" y="2417763"/>
            <a:ext cx="7847012" cy="358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571500" y="10001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 sz="2400">
                <a:solidFill>
                  <a:schemeClr val="tx1"/>
                </a:solidFill>
              </a:rPr>
              <a:t>The variation (i.e., standard deviation) in the delay or packet arrival times is </a:t>
            </a:r>
            <a:r>
              <a:rPr lang="en-US" sz="2400">
                <a:solidFill>
                  <a:schemeClr val="tx1"/>
                </a:solidFill>
              </a:rPr>
              <a:t>called </a:t>
            </a:r>
            <a:r>
              <a:rPr lang="en-US" sz="2400" b="1">
                <a:solidFill>
                  <a:schemeClr val="tx1"/>
                </a:solidFill>
              </a:rPr>
              <a:t>jitter.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Gothic"/>
        <a:cs typeface="Gothic"/>
      </a:majorFont>
      <a:minorFont>
        <a:latin typeface="Times New Roman"/>
        <a:ea typeface="Gothic"/>
        <a:cs typeface="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1888</Words>
  <PresentationFormat>On-screen Show (4:3)</PresentationFormat>
  <Paragraphs>257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Times New Roman</vt:lpstr>
      <vt:lpstr>Gothic</vt:lpstr>
      <vt:lpstr>Arial</vt:lpstr>
      <vt:lpstr>StarSymbol</vt:lpstr>
      <vt:lpstr>Wingdings</vt:lpstr>
      <vt:lpstr>Default Design</vt:lpstr>
      <vt:lpstr>Slide 1</vt:lpstr>
      <vt:lpstr>Slide 2</vt:lpstr>
      <vt:lpstr>Slide 3</vt:lpstr>
      <vt:lpstr>Slide 4</vt:lpstr>
      <vt:lpstr>Slide 5</vt:lpstr>
      <vt:lpstr>Slide 6</vt:lpstr>
      <vt:lpstr>Load shedding</vt:lpstr>
      <vt:lpstr> Random Early Detection (RED)</vt:lpstr>
      <vt:lpstr>Slide 9</vt:lpstr>
      <vt:lpstr>Slide 10</vt:lpstr>
      <vt:lpstr>Slide 11</vt:lpstr>
      <vt:lpstr>Slide 12</vt:lpstr>
      <vt:lpstr>Slide 13</vt:lpstr>
      <vt:lpstr>Slide 14</vt:lpstr>
      <vt:lpstr>Slide 15</vt:lpstr>
      <vt:lpstr>The Leaky and Token Bucket Example</vt:lpstr>
      <vt:lpstr>Resource Reservation</vt:lpstr>
      <vt:lpstr>Slide 18</vt:lpstr>
      <vt:lpstr>Proportional Routing</vt:lpstr>
      <vt:lpstr>Slide 20</vt:lpstr>
      <vt:lpstr>Integrated Services (IntServ)</vt:lpstr>
      <vt:lpstr>Slide 22</vt:lpstr>
      <vt:lpstr>Slide 23</vt:lpstr>
      <vt:lpstr>A lighter approach to QoS</vt:lpstr>
      <vt:lpstr>Differentiated Services (DiffServ)</vt:lpstr>
      <vt:lpstr>Slide 26</vt:lpstr>
      <vt:lpstr>Assured Forwarding</vt:lpstr>
      <vt:lpstr>Slide 28</vt:lpstr>
      <vt:lpstr>Label Switching and MPLS</vt:lpstr>
      <vt:lpstr>Slide 30</vt:lpstr>
      <vt:lpstr>Slide 31</vt:lpstr>
      <vt:lpstr>Slide 32</vt:lpstr>
      <vt:lpstr>Slide 33</vt:lpstr>
      <vt:lpstr>Slide 34</vt:lpstr>
      <vt:lpstr>Slide 35</vt:lpstr>
      <vt:lpstr>Comparing internetworking approaches</vt:lpstr>
      <vt:lpstr>Slide 37</vt:lpstr>
      <vt:lpstr>The IP Protocol</vt:lpstr>
      <vt:lpstr>Slide 39</vt:lpstr>
      <vt:lpstr>Slide 40</vt:lpstr>
      <vt:lpstr>Internetwork Routing</vt:lpstr>
      <vt:lpstr>Fragmentation</vt:lpstr>
      <vt:lpstr>Fragmentation (2)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63</cp:revision>
  <dcterms:modified xsi:type="dcterms:W3CDTF">2018-04-05T08:36:29Z</dcterms:modified>
</cp:coreProperties>
</file>